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aven Pro" panose="020B0600000101010101" charset="0"/>
      <p:regular r:id="rId47"/>
      <p:bold r:id="rId48"/>
    </p:embeddedFont>
    <p:embeddedFont>
      <p:font typeface="Maven Pro SemiBold" panose="020B0600000101010101" charset="0"/>
      <p:regular r:id="rId49"/>
      <p:bold r:id="rId50"/>
    </p:embeddedFont>
    <p:embeddedFont>
      <p:font typeface="Open Sans" panose="020B0600000101010101" charset="0"/>
      <p:regular r:id="rId51"/>
      <p:bold r:id="rId52"/>
      <p:italic r:id="rId53"/>
      <p:boldItalic r:id="rId54"/>
    </p:embeddedFont>
    <p:embeddedFont>
      <p:font typeface="PT Sans" panose="020B0600000101010101" charset="0"/>
      <p:regular r:id="rId55"/>
      <p:bold r:id="rId56"/>
      <p:italic r:id="rId57"/>
      <p:boldItalic r:id="rId58"/>
    </p:embeddedFont>
    <p:embeddedFont>
      <p:font typeface="Roboto" panose="020B0600000101010101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e2253708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e2253708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e2253708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e2253708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e2253708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e2253708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dd35a9d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dd35a9d4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e22537084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e22537084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e22537084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e22537084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e22537084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e22537084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e2253708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e2253708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Browse through products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e22537084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e22537084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Browse through products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e2253708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e2253708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e2253708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e2253708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Browse through products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e2253708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e2253708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Add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Edit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Delete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e2253708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e2253708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Add product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Add quantity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Total amount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e2253708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e22537084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3e5fdbbdb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3e5fdbbdb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e2253708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e2253708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e2253708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e2253708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e2253708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1e2253708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Id sales status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Id monthly/annual revenue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Id sold products percentage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Id # of orders to be sent/ orders completed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e2253708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1e2253708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Id products in sale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Edit products info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Delete products (from sales)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e2253708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1e2253708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e2253708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e2253708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Input new products into system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Input product info and images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e22537084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e22537084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Id orders made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Modify order status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Edit order info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Id products/customer in each order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e2253708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e2253708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e2253708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e2253708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Generate sales report accordingly to the admin home info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e2253708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e2253708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Delete Reviews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e2253708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e2253708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dd35a9d4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1dd35a9d4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e2253708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1e2253708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e22537084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e22537084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3e5fdbbdb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23e5fdbbdb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e2253708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e2253708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dd35a9d4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dd35a9d4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e22537084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e22537084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e2253708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e2253708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067917" y="-1755971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79613"/>
            <a:ext cx="6350100" cy="14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550188"/>
            <a:ext cx="6350100" cy="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713225" y="2628313"/>
            <a:ext cx="63501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4" name="Google Shape;14;p2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970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840200"/>
            <a:ext cx="5603400" cy="10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713225" y="2846100"/>
            <a:ext cx="56034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899167" y="-1448696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1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88" name="Google Shape;88;p11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6970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602403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3" hasCustomPrompt="1"/>
          </p:nvPr>
        </p:nvSpPr>
        <p:spPr>
          <a:xfrm>
            <a:off x="4650600" y="1602394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4" hasCustomPrompt="1"/>
          </p:nvPr>
        </p:nvSpPr>
        <p:spPr>
          <a:xfrm>
            <a:off x="719966" y="2407610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5" hasCustomPrompt="1"/>
          </p:nvPr>
        </p:nvSpPr>
        <p:spPr>
          <a:xfrm>
            <a:off x="4650591" y="2407594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6" hasCustomPrompt="1"/>
          </p:nvPr>
        </p:nvSpPr>
        <p:spPr>
          <a:xfrm>
            <a:off x="719983" y="3212810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7" hasCustomPrompt="1"/>
          </p:nvPr>
        </p:nvSpPr>
        <p:spPr>
          <a:xfrm>
            <a:off x="4650608" y="3212794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sz="30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1523075" y="1602403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1523066" y="2407610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1523083" y="3212810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5453700" y="1602394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4"/>
          </p:nvPr>
        </p:nvSpPr>
        <p:spPr>
          <a:xfrm>
            <a:off x="5453691" y="2407594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5"/>
          </p:nvPr>
        </p:nvSpPr>
        <p:spPr>
          <a:xfrm>
            <a:off x="5453708" y="3212794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785567" y="-2133708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3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09" name="Google Shape;109;p13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6970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255454" y="-251787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4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16" name="Google Shape;116;p14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6970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436042" y="30344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5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23" name="Google Shape;123;p15"/>
            <p:cNvSpPr/>
            <p:nvPr/>
          </p:nvSpPr>
          <p:spPr>
            <a:xfrm rot="10800000" flipH="1">
              <a:off x="27534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7026617" y="-229542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6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30" name="Google Shape;130;p16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713150" y="1822844"/>
            <a:ext cx="2437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2"/>
          </p:nvPr>
        </p:nvSpPr>
        <p:spPr>
          <a:xfrm>
            <a:off x="3349827" y="1822844"/>
            <a:ext cx="2437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3"/>
          </p:nvPr>
        </p:nvSpPr>
        <p:spPr>
          <a:xfrm>
            <a:off x="5986504" y="1822844"/>
            <a:ext cx="2437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4"/>
          </p:nvPr>
        </p:nvSpPr>
        <p:spPr>
          <a:xfrm>
            <a:off x="713150" y="1431550"/>
            <a:ext cx="24375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5"/>
          </p:nvPr>
        </p:nvSpPr>
        <p:spPr>
          <a:xfrm>
            <a:off x="3349827" y="1431550"/>
            <a:ext cx="24375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6"/>
          </p:nvPr>
        </p:nvSpPr>
        <p:spPr>
          <a:xfrm>
            <a:off x="5986504" y="1431550"/>
            <a:ext cx="24375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659908" y="290585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7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43" name="Google Shape;143;p17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26970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720000" y="1815654"/>
            <a:ext cx="32151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2"/>
          </p:nvPr>
        </p:nvSpPr>
        <p:spPr>
          <a:xfrm>
            <a:off x="4311482" y="1815654"/>
            <a:ext cx="32151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3"/>
          </p:nvPr>
        </p:nvSpPr>
        <p:spPr>
          <a:xfrm>
            <a:off x="720000" y="3144576"/>
            <a:ext cx="32151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4"/>
          </p:nvPr>
        </p:nvSpPr>
        <p:spPr>
          <a:xfrm>
            <a:off x="4311484" y="3144576"/>
            <a:ext cx="32151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5"/>
          </p:nvPr>
        </p:nvSpPr>
        <p:spPr>
          <a:xfrm>
            <a:off x="720001" y="1431550"/>
            <a:ext cx="3215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6"/>
          </p:nvPr>
        </p:nvSpPr>
        <p:spPr>
          <a:xfrm>
            <a:off x="720001" y="2760497"/>
            <a:ext cx="3215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7"/>
          </p:nvPr>
        </p:nvSpPr>
        <p:spPr>
          <a:xfrm>
            <a:off x="4311457" y="1431550"/>
            <a:ext cx="3215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8"/>
          </p:nvPr>
        </p:nvSpPr>
        <p:spPr>
          <a:xfrm>
            <a:off x="4311457" y="2760497"/>
            <a:ext cx="3215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500442" y="27605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8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58" name="Google Shape;158;p18"/>
            <p:cNvSpPr/>
            <p:nvPr/>
          </p:nvSpPr>
          <p:spPr>
            <a:xfrm rot="10800000" flipH="1">
              <a:off x="27534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1"/>
          </p:nvPr>
        </p:nvSpPr>
        <p:spPr>
          <a:xfrm>
            <a:off x="713000" y="1812100"/>
            <a:ext cx="25005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2"/>
          </p:nvPr>
        </p:nvSpPr>
        <p:spPr>
          <a:xfrm>
            <a:off x="3318245" y="1812108"/>
            <a:ext cx="25005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3"/>
          </p:nvPr>
        </p:nvSpPr>
        <p:spPr>
          <a:xfrm>
            <a:off x="713000" y="3296575"/>
            <a:ext cx="250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4"/>
          </p:nvPr>
        </p:nvSpPr>
        <p:spPr>
          <a:xfrm>
            <a:off x="3318245" y="3296575"/>
            <a:ext cx="250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5"/>
          </p:nvPr>
        </p:nvSpPr>
        <p:spPr>
          <a:xfrm>
            <a:off x="5923489" y="1812108"/>
            <a:ext cx="25005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6"/>
          </p:nvPr>
        </p:nvSpPr>
        <p:spPr>
          <a:xfrm>
            <a:off x="5923489" y="3296575"/>
            <a:ext cx="250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7"/>
          </p:nvPr>
        </p:nvSpPr>
        <p:spPr>
          <a:xfrm>
            <a:off x="713000" y="1431550"/>
            <a:ext cx="250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8"/>
          </p:nvPr>
        </p:nvSpPr>
        <p:spPr>
          <a:xfrm>
            <a:off x="3318245" y="1431556"/>
            <a:ext cx="250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9"/>
          </p:nvPr>
        </p:nvSpPr>
        <p:spPr>
          <a:xfrm>
            <a:off x="5923489" y="1431556"/>
            <a:ext cx="250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3"/>
          </p:nvPr>
        </p:nvSpPr>
        <p:spPr>
          <a:xfrm>
            <a:off x="713000" y="2912900"/>
            <a:ext cx="250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4"/>
          </p:nvPr>
        </p:nvSpPr>
        <p:spPr>
          <a:xfrm>
            <a:off x="3318245" y="2912900"/>
            <a:ext cx="250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15"/>
          </p:nvPr>
        </p:nvSpPr>
        <p:spPr>
          <a:xfrm>
            <a:off x="5923489" y="2912900"/>
            <a:ext cx="250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047342" y="-276352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9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77" name="Google Shape;177;p19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 hasCustomPrompt="1"/>
          </p:nvPr>
        </p:nvSpPr>
        <p:spPr>
          <a:xfrm>
            <a:off x="949063" y="114910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1"/>
          </p:nvPr>
        </p:nvSpPr>
        <p:spPr>
          <a:xfrm>
            <a:off x="949063" y="1917709"/>
            <a:ext cx="3492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2" hasCustomPrompt="1"/>
          </p:nvPr>
        </p:nvSpPr>
        <p:spPr>
          <a:xfrm>
            <a:off x="949063" y="2859797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3"/>
          </p:nvPr>
        </p:nvSpPr>
        <p:spPr>
          <a:xfrm>
            <a:off x="949063" y="3628695"/>
            <a:ext cx="3492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title" idx="4" hasCustomPrompt="1"/>
          </p:nvPr>
        </p:nvSpPr>
        <p:spPr>
          <a:xfrm>
            <a:off x="4702338" y="114910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sz="60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5"/>
          </p:nvPr>
        </p:nvSpPr>
        <p:spPr>
          <a:xfrm>
            <a:off x="4702338" y="1917709"/>
            <a:ext cx="3492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2132883" y="-267322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0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89" name="Google Shape;189;p20"/>
            <p:cNvSpPr/>
            <p:nvPr/>
          </p:nvSpPr>
          <p:spPr>
            <a:xfrm rot="10800000" flipH="1">
              <a:off x="27534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432142" y="1706604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>
            <a:spLocks noGrp="1"/>
          </p:cNvSpPr>
          <p:nvPr>
            <p:ph type="pic" idx="2"/>
          </p:nvPr>
        </p:nvSpPr>
        <p:spPr>
          <a:xfrm>
            <a:off x="498300" y="541325"/>
            <a:ext cx="2935200" cy="410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626225" y="2495550"/>
            <a:ext cx="480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3" hasCustomPrompt="1"/>
          </p:nvPr>
        </p:nvSpPr>
        <p:spPr>
          <a:xfrm>
            <a:off x="3626225" y="1806150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24" name="Google Shape;24;p3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970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713225" y="821544"/>
            <a:ext cx="4945800" cy="8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1"/>
          </p:nvPr>
        </p:nvSpPr>
        <p:spPr>
          <a:xfrm>
            <a:off x="713225" y="1583634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713225" y="3386982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6135317" y="1583629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1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99" name="Google Shape;199;p21"/>
            <p:cNvSpPr/>
            <p:nvPr/>
          </p:nvSpPr>
          <p:spPr>
            <a:xfrm rot="10800000" flipH="1">
              <a:off x="27534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2222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500442" y="27605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2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206" name="Google Shape;206;p22"/>
            <p:cNvSpPr/>
            <p:nvPr/>
          </p:nvSpPr>
          <p:spPr>
            <a:xfrm rot="10800000" flipH="1">
              <a:off x="27534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659908" y="290585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212" name="Google Shape;212;p23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970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339392" y="27267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4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33" name="Google Shape;33;p4"/>
            <p:cNvSpPr/>
            <p:nvPr/>
          </p:nvSpPr>
          <p:spPr>
            <a:xfrm rot="10800000" flipH="1">
              <a:off x="27534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4283687" y="1822499"/>
            <a:ext cx="3177300" cy="13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720009" y="1822499"/>
            <a:ext cx="3177300" cy="13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720009" y="1431550"/>
            <a:ext cx="3177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4283691" y="1431550"/>
            <a:ext cx="3177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pic>
        <p:nvPicPr>
          <p:cNvPr id="42" name="Google Shape;42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135304" y="232185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5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44" name="Google Shape;44;p5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2416558" y="-2511708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51" name="Google Shape;51;p6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3437315">
            <a:off x="5651354" y="2486755"/>
            <a:ext cx="4590926" cy="45909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>
            <a:spLocks noGrp="1"/>
          </p:cNvSpPr>
          <p:nvPr>
            <p:ph type="pic" idx="2"/>
          </p:nvPr>
        </p:nvSpPr>
        <p:spPr>
          <a:xfrm>
            <a:off x="5619150" y="422100"/>
            <a:ext cx="2923200" cy="410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713213" y="11518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713213" y="1693375"/>
            <a:ext cx="4294800" cy="21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9" name="Google Shape;59;p7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60" name="Google Shape;60;p7"/>
            <p:cNvSpPr/>
            <p:nvPr/>
          </p:nvSpPr>
          <p:spPr>
            <a:xfrm rot="10800000" flipH="1">
              <a:off x="27534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5" name="Google Shape;65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644958" y="2122129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8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67" name="Google Shape;67;p8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26970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989304" y="-2010646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76" name="Google Shape;76;p9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269700" y="589650"/>
              <a:ext cx="8279060" cy="4280673"/>
            </a:xfrm>
            <a:custGeom>
              <a:avLst/>
              <a:gdLst/>
              <a:ahLst/>
              <a:cxnLst/>
              <a:rect l="l" t="t" r="r" b="b"/>
              <a:pathLst>
                <a:path w="12175088" h="6560418" extrusionOk="0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 SemiBold"/>
              <a:buNone/>
              <a:defRPr sz="3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sz="30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ctrTitle"/>
          </p:nvPr>
        </p:nvSpPr>
        <p:spPr>
          <a:xfrm>
            <a:off x="713225" y="1179613"/>
            <a:ext cx="6350100" cy="14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3조</a:t>
            </a:r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1"/>
          </p:nvPr>
        </p:nvSpPr>
        <p:spPr>
          <a:xfrm>
            <a:off x="713225" y="3550188"/>
            <a:ext cx="6350100" cy="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이의재, 김민성, 김현주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ctrTitle" idx="2"/>
          </p:nvPr>
        </p:nvSpPr>
        <p:spPr>
          <a:xfrm>
            <a:off x="713225" y="2628313"/>
            <a:ext cx="63501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 Deck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0850"/>
            <a:ext cx="8839204" cy="412179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>
            <a:spLocks noGrp="1"/>
          </p:cNvSpPr>
          <p:nvPr>
            <p:ph type="title" idx="4294967295"/>
          </p:nvPr>
        </p:nvSpPr>
        <p:spPr>
          <a:xfrm>
            <a:off x="7922175" y="4632650"/>
            <a:ext cx="10695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aven Pro"/>
                <a:ea typeface="Maven Pro"/>
                <a:cs typeface="Maven Pro"/>
                <a:sym typeface="Maven Pro"/>
              </a:rPr>
              <a:t>이의재</a:t>
            </a:r>
            <a:endParaRPr sz="2000" b="1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 idx="4294967295"/>
          </p:nvPr>
        </p:nvSpPr>
        <p:spPr>
          <a:xfrm>
            <a:off x="7922100" y="4662650"/>
            <a:ext cx="10695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aven Pro"/>
                <a:ea typeface="Maven Pro"/>
                <a:cs typeface="Maven Pro"/>
                <a:sym typeface="Maven Pro"/>
              </a:rPr>
              <a:t>김민성</a:t>
            </a:r>
            <a:endParaRPr sz="2000" b="1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 t="19462" b="28801"/>
          <a:stretch/>
        </p:blipFill>
        <p:spPr>
          <a:xfrm>
            <a:off x="0" y="615313"/>
            <a:ext cx="9144003" cy="391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title" idx="4294967295"/>
          </p:nvPr>
        </p:nvSpPr>
        <p:spPr>
          <a:xfrm>
            <a:off x="7922100" y="4662650"/>
            <a:ext cx="10695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aven Pro"/>
                <a:ea typeface="Maven Pro"/>
                <a:cs typeface="Maven Pro"/>
                <a:sym typeface="Maven Pro"/>
              </a:rPr>
              <a:t>김현주</a:t>
            </a:r>
            <a:endParaRPr sz="2000" b="1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l="15116" t="7797" r="5113" b="7636"/>
          <a:stretch/>
        </p:blipFill>
        <p:spPr>
          <a:xfrm>
            <a:off x="1639205" y="0"/>
            <a:ext cx="58655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3626225" y="2495550"/>
            <a:ext cx="480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Specifics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title" idx="3"/>
          </p:nvPr>
        </p:nvSpPr>
        <p:spPr>
          <a:xfrm>
            <a:off x="3626225" y="18061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Operation chart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6736469" y="2359638"/>
            <a:ext cx="1577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checks order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6736480" y="3228590"/>
            <a:ext cx="1577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 checks order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4832763" y="2359640"/>
            <a:ext cx="1577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Order insert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2866207" y="2359642"/>
            <a:ext cx="1577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purchases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37"/>
          <p:cNvSpPr txBox="1"/>
          <p:nvPr/>
        </p:nvSpPr>
        <p:spPr>
          <a:xfrm>
            <a:off x="2863925" y="1490700"/>
            <a:ext cx="1577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insert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899665" y="2359655"/>
            <a:ext cx="1577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360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Admin/Customer logins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897391" y="1490702"/>
            <a:ext cx="1577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joins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0" name="Google Shape;330;p37"/>
          <p:cNvCxnSpPr>
            <a:stCxn id="329" idx="3"/>
            <a:endCxn id="327" idx="1"/>
          </p:cNvCxnSpPr>
          <p:nvPr/>
        </p:nvCxnSpPr>
        <p:spPr>
          <a:xfrm>
            <a:off x="2474791" y="1702802"/>
            <a:ext cx="389100" cy="6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31" name="Google Shape;331;p37"/>
          <p:cNvCxnSpPr>
            <a:stCxn id="328" idx="3"/>
            <a:endCxn id="326" idx="1"/>
          </p:cNvCxnSpPr>
          <p:nvPr/>
        </p:nvCxnSpPr>
        <p:spPr>
          <a:xfrm>
            <a:off x="2477065" y="2571755"/>
            <a:ext cx="389100" cy="6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2" name="Google Shape;332;p37"/>
          <p:cNvCxnSpPr>
            <a:stCxn id="326" idx="3"/>
            <a:endCxn id="325" idx="1"/>
          </p:cNvCxnSpPr>
          <p:nvPr/>
        </p:nvCxnSpPr>
        <p:spPr>
          <a:xfrm>
            <a:off x="4443607" y="2571742"/>
            <a:ext cx="389100" cy="6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3" name="Google Shape;333;p37"/>
          <p:cNvCxnSpPr>
            <a:stCxn id="325" idx="3"/>
            <a:endCxn id="323" idx="1"/>
          </p:cNvCxnSpPr>
          <p:nvPr/>
        </p:nvCxnSpPr>
        <p:spPr>
          <a:xfrm>
            <a:off x="6410163" y="2571740"/>
            <a:ext cx="326400" cy="600"/>
          </a:xfrm>
          <a:prstGeom prst="bentConnector3">
            <a:avLst>
              <a:gd name="adj1" fmla="val 5001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4" name="Google Shape;334;p37"/>
          <p:cNvCxnSpPr>
            <a:stCxn id="335" idx="3"/>
            <a:endCxn id="324" idx="1"/>
          </p:cNvCxnSpPr>
          <p:nvPr/>
        </p:nvCxnSpPr>
        <p:spPr>
          <a:xfrm>
            <a:off x="6411288" y="3171315"/>
            <a:ext cx="325200" cy="2694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37"/>
          <p:cNvCxnSpPr>
            <a:stCxn id="329" idx="1"/>
            <a:endCxn id="328" idx="1"/>
          </p:cNvCxnSpPr>
          <p:nvPr/>
        </p:nvCxnSpPr>
        <p:spPr>
          <a:xfrm>
            <a:off x="897391" y="1702802"/>
            <a:ext cx="2400" cy="869100"/>
          </a:xfrm>
          <a:prstGeom prst="bentConnector3">
            <a:avLst>
              <a:gd name="adj1" fmla="val -992187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oval" w="med" len="med"/>
          </a:ln>
        </p:spPr>
      </p:cxnSp>
      <p:sp>
        <p:nvSpPr>
          <p:cNvPr id="337" name="Google Shape;337;p37"/>
          <p:cNvSpPr txBox="1"/>
          <p:nvPr/>
        </p:nvSpPr>
        <p:spPr>
          <a:xfrm>
            <a:off x="4833909" y="1490690"/>
            <a:ext cx="1577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info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8" name="Google Shape;338;p37"/>
          <p:cNvCxnSpPr>
            <a:stCxn id="327" idx="3"/>
            <a:endCxn id="337" idx="1"/>
          </p:cNvCxnSpPr>
          <p:nvPr/>
        </p:nvCxnSpPr>
        <p:spPr>
          <a:xfrm>
            <a:off x="4441325" y="1702800"/>
            <a:ext cx="39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35" name="Google Shape;335;p37"/>
          <p:cNvSpPr txBox="1"/>
          <p:nvPr/>
        </p:nvSpPr>
        <p:spPr>
          <a:xfrm>
            <a:off x="4833888" y="2959215"/>
            <a:ext cx="1577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 sales input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9" name="Google Shape;339;p37"/>
          <p:cNvCxnSpPr>
            <a:stCxn id="326" idx="3"/>
            <a:endCxn id="335" idx="1"/>
          </p:cNvCxnSpPr>
          <p:nvPr/>
        </p:nvCxnSpPr>
        <p:spPr>
          <a:xfrm>
            <a:off x="4443607" y="2571742"/>
            <a:ext cx="390300" cy="599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" name="Google Shape;340;p37"/>
          <p:cNvCxnSpPr/>
          <p:nvPr/>
        </p:nvCxnSpPr>
        <p:spPr>
          <a:xfrm>
            <a:off x="2475907" y="2571742"/>
            <a:ext cx="390300" cy="599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" name="Google Shape;341;p37"/>
          <p:cNvSpPr txBox="1"/>
          <p:nvPr/>
        </p:nvSpPr>
        <p:spPr>
          <a:xfrm>
            <a:off x="2863932" y="2959217"/>
            <a:ext cx="1577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 checks overall</a:t>
            </a:r>
            <a:endParaRPr sz="1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subTitle" idx="5"/>
          </p:nvPr>
        </p:nvSpPr>
        <p:spPr>
          <a:xfrm>
            <a:off x="4572002" y="1216875"/>
            <a:ext cx="24375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OrderItem</a:t>
            </a: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348" name="Google Shape;348;p38"/>
          <p:cNvSpPr txBox="1">
            <a:spLocks noGrp="1"/>
          </p:cNvSpPr>
          <p:nvPr>
            <p:ph type="subTitle" idx="4"/>
          </p:nvPr>
        </p:nvSpPr>
        <p:spPr>
          <a:xfrm>
            <a:off x="2134500" y="1216875"/>
            <a:ext cx="24375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subTitle" idx="1"/>
          </p:nvPr>
        </p:nvSpPr>
        <p:spPr>
          <a:xfrm>
            <a:off x="2134500" y="1608172"/>
            <a:ext cx="2437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Handles user info</a:t>
            </a:r>
            <a:endParaRPr/>
          </a:p>
        </p:txBody>
      </p:sp>
      <p:sp>
        <p:nvSpPr>
          <p:cNvPr id="350" name="Google Shape;350;p38"/>
          <p:cNvSpPr txBox="1">
            <a:spLocks noGrp="1"/>
          </p:cNvSpPr>
          <p:nvPr>
            <p:ph type="subTitle" idx="2"/>
          </p:nvPr>
        </p:nvSpPr>
        <p:spPr>
          <a:xfrm>
            <a:off x="4572001" y="1608172"/>
            <a:ext cx="2437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Handles orders</a:t>
            </a:r>
            <a:endParaRPr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5"/>
          </p:nvPr>
        </p:nvSpPr>
        <p:spPr>
          <a:xfrm>
            <a:off x="2134502" y="2217775"/>
            <a:ext cx="24375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subTitle" idx="2"/>
          </p:nvPr>
        </p:nvSpPr>
        <p:spPr>
          <a:xfrm>
            <a:off x="2134501" y="2609072"/>
            <a:ext cx="2437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Handles reviews made for each product</a:t>
            </a: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subTitle" idx="5"/>
          </p:nvPr>
        </p:nvSpPr>
        <p:spPr>
          <a:xfrm>
            <a:off x="4572002" y="2217775"/>
            <a:ext cx="24375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subTitle" idx="2"/>
          </p:nvPr>
        </p:nvSpPr>
        <p:spPr>
          <a:xfrm>
            <a:off x="4572000" y="2609072"/>
            <a:ext cx="2437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Handles product info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ubTitle" idx="5"/>
          </p:nvPr>
        </p:nvSpPr>
        <p:spPr>
          <a:xfrm>
            <a:off x="3353252" y="3406425"/>
            <a:ext cx="24375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</a:t>
            </a:r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subTitle" idx="2"/>
          </p:nvPr>
        </p:nvSpPr>
        <p:spPr>
          <a:xfrm>
            <a:off x="3353250" y="3797722"/>
            <a:ext cx="2437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Handles announcement info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713" y="152400"/>
            <a:ext cx="50285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>
            <a:spLocks noGrp="1"/>
          </p:cNvSpPr>
          <p:nvPr>
            <p:ph type="title"/>
          </p:nvPr>
        </p:nvSpPr>
        <p:spPr>
          <a:xfrm>
            <a:off x="554675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0425"/>
            <a:ext cx="9144000" cy="454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/>
          </p:nvPr>
        </p:nvSpPr>
        <p:spPr>
          <a:xfrm>
            <a:off x="554675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</a:t>
            </a:r>
            <a:endParaRPr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3400"/>
            <a:ext cx="9144000" cy="451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>
            <a:spLocks noGrp="1"/>
          </p:cNvSpPr>
          <p:nvPr>
            <p:ph type="title"/>
          </p:nvPr>
        </p:nvSpPr>
        <p:spPr>
          <a:xfrm>
            <a:off x="2169750" y="2150850"/>
            <a:ext cx="480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2"/>
          </p:nvPr>
        </p:nvSpPr>
        <p:spPr>
          <a:xfrm>
            <a:off x="719975" y="1561728"/>
            <a:ext cx="80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 idx="4"/>
          </p:nvPr>
        </p:nvSpPr>
        <p:spPr>
          <a:xfrm>
            <a:off x="719966" y="2192935"/>
            <a:ext cx="80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 idx="6"/>
          </p:nvPr>
        </p:nvSpPr>
        <p:spPr>
          <a:xfrm>
            <a:off x="719983" y="2824135"/>
            <a:ext cx="80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1"/>
          </p:nvPr>
        </p:nvSpPr>
        <p:spPr>
          <a:xfrm>
            <a:off x="1523075" y="1561728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8"/>
          </p:nvPr>
        </p:nvSpPr>
        <p:spPr>
          <a:xfrm>
            <a:off x="1523066" y="2192932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9"/>
          </p:nvPr>
        </p:nvSpPr>
        <p:spPr>
          <a:xfrm>
            <a:off x="1523083" y="2824135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Specifics</a:t>
            </a: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13"/>
          </p:nvPr>
        </p:nvSpPr>
        <p:spPr>
          <a:xfrm>
            <a:off x="5453700" y="1561719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소개</a:t>
            </a:r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14"/>
          </p:nvPr>
        </p:nvSpPr>
        <p:spPr>
          <a:xfrm>
            <a:off x="5453691" y="2192919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전체적인 구성</a:t>
            </a:r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15"/>
          </p:nvPr>
        </p:nvSpPr>
        <p:spPr>
          <a:xfrm>
            <a:off x="5453708" y="2824119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페이지 설명</a:t>
            </a:r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6"/>
          </p:nvPr>
        </p:nvSpPr>
        <p:spPr>
          <a:xfrm>
            <a:off x="719983" y="3455335"/>
            <a:ext cx="80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9"/>
          </p:nvPr>
        </p:nvSpPr>
        <p:spPr>
          <a:xfrm>
            <a:off x="1523083" y="3455335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5"/>
          </p:nvPr>
        </p:nvSpPr>
        <p:spPr>
          <a:xfrm>
            <a:off x="5453708" y="3455319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시연 영상</a:t>
            </a:r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title" idx="6"/>
          </p:nvPr>
        </p:nvSpPr>
        <p:spPr>
          <a:xfrm>
            <a:off x="720008" y="4086535"/>
            <a:ext cx="803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subTitle" idx="9"/>
          </p:nvPr>
        </p:nvSpPr>
        <p:spPr>
          <a:xfrm>
            <a:off x="1523108" y="4086535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5"/>
          </p:nvPr>
        </p:nvSpPr>
        <p:spPr>
          <a:xfrm>
            <a:off x="5453733" y="4086519"/>
            <a:ext cx="252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분석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>
            <a:spLocks noGrp="1"/>
          </p:cNvSpPr>
          <p:nvPr>
            <p:ph type="title"/>
          </p:nvPr>
        </p:nvSpPr>
        <p:spPr>
          <a:xfrm>
            <a:off x="554675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- browse</a:t>
            </a:r>
            <a:endParaRPr/>
          </a:p>
        </p:txBody>
      </p:sp>
      <p:pic>
        <p:nvPicPr>
          <p:cNvPr id="384" name="Google Shape;3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2775"/>
            <a:ext cx="9144000" cy="453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- Reviews</a:t>
            </a:r>
            <a:endParaRPr/>
          </a:p>
        </p:txBody>
      </p:sp>
      <p:pic>
        <p:nvPicPr>
          <p:cNvPr id="390" name="Google Shape;3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4350"/>
            <a:ext cx="9144000" cy="4014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- Shopping Cart</a:t>
            </a:r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8655"/>
            <a:ext cx="9144000" cy="4514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- Purchase</a:t>
            </a:r>
            <a:endParaRPr/>
          </a:p>
        </p:txBody>
      </p:sp>
      <p:pic>
        <p:nvPicPr>
          <p:cNvPr id="402" name="Google Shape;4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5" y="717725"/>
            <a:ext cx="8839204" cy="423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6900"/>
            <a:ext cx="8839204" cy="422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- Check Orders</a:t>
            </a:r>
            <a:endParaRPr/>
          </a:p>
        </p:txBody>
      </p:sp>
      <p:pic>
        <p:nvPicPr>
          <p:cNvPr id="413" name="Google Shape;4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204" cy="420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>
            <a:spLocks noGrp="1"/>
          </p:cNvSpPr>
          <p:nvPr>
            <p:ph type="title"/>
          </p:nvPr>
        </p:nvSpPr>
        <p:spPr>
          <a:xfrm>
            <a:off x="2169750" y="2150850"/>
            <a:ext cx="480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Admin- Admin Home</a:t>
            </a:r>
            <a:endParaRPr/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204" cy="422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Admin- Admin List (Product List)</a:t>
            </a:r>
            <a:endParaRPr/>
          </a:p>
        </p:txBody>
      </p:sp>
      <p:pic>
        <p:nvPicPr>
          <p:cNvPr id="430" name="Google Shape;4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3393"/>
            <a:ext cx="9144000" cy="4543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8438"/>
            <a:ext cx="9144003" cy="436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3626225" y="2495550"/>
            <a:ext cx="480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 idx="3"/>
          </p:nvPr>
        </p:nvSpPr>
        <p:spPr>
          <a:xfrm>
            <a:off x="3626225" y="18061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Admin- Write Product</a:t>
            </a:r>
            <a:endParaRPr/>
          </a:p>
        </p:txBody>
      </p:sp>
      <p:pic>
        <p:nvPicPr>
          <p:cNvPr id="441" name="Google Shape;4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0" cy="450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Admin- Order List </a:t>
            </a:r>
            <a:endParaRPr/>
          </a:p>
        </p:txBody>
      </p:sp>
      <p:pic>
        <p:nvPicPr>
          <p:cNvPr id="447" name="Google Shape;4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144001" cy="4517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5"/>
          <p:cNvPicPr preferRelativeResize="0"/>
          <p:nvPr/>
        </p:nvPicPr>
        <p:blipFill rotWithShape="1">
          <a:blip r:embed="rId3">
            <a:alphaModFix/>
          </a:blip>
          <a:srcRect t="8244" b="3579"/>
          <a:stretch/>
        </p:blipFill>
        <p:spPr>
          <a:xfrm>
            <a:off x="0" y="304075"/>
            <a:ext cx="9144000" cy="453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- Generate Sales Report</a:t>
            </a:r>
            <a:endParaRPr/>
          </a:p>
        </p:txBody>
      </p:sp>
      <p:pic>
        <p:nvPicPr>
          <p:cNvPr id="458" name="Google Shape;4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0650"/>
            <a:ext cx="9144000" cy="451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- Manage Reviews</a:t>
            </a:r>
            <a:endParaRPr/>
          </a:p>
        </p:txBody>
      </p:sp>
      <p:pic>
        <p:nvPicPr>
          <p:cNvPr id="464" name="Google Shape;4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699" y="572700"/>
            <a:ext cx="6386595" cy="264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711" y="3228189"/>
            <a:ext cx="6386578" cy="1915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- Announcements</a:t>
            </a:r>
            <a:endParaRPr/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0325"/>
            <a:ext cx="8839204" cy="166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18708"/>
            <a:ext cx="8839204" cy="20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9"/>
          <p:cNvSpPr txBox="1">
            <a:spLocks noGrp="1"/>
          </p:cNvSpPr>
          <p:nvPr>
            <p:ph type="title"/>
          </p:nvPr>
        </p:nvSpPr>
        <p:spPr>
          <a:xfrm>
            <a:off x="3626225" y="2495550"/>
            <a:ext cx="480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478" name="Google Shape;478;p59"/>
          <p:cNvSpPr txBox="1">
            <a:spLocks noGrp="1"/>
          </p:cNvSpPr>
          <p:nvPr>
            <p:ph type="title" idx="3"/>
          </p:nvPr>
        </p:nvSpPr>
        <p:spPr>
          <a:xfrm>
            <a:off x="3626225" y="18061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"/>
          <p:cNvSpPr txBox="1">
            <a:spLocks noGrp="1"/>
          </p:cNvSpPr>
          <p:nvPr>
            <p:ph type="title"/>
          </p:nvPr>
        </p:nvSpPr>
        <p:spPr>
          <a:xfrm>
            <a:off x="3626225" y="2495550"/>
            <a:ext cx="480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484" name="Google Shape;484;p60"/>
          <p:cNvSpPr txBox="1">
            <a:spLocks noGrp="1"/>
          </p:cNvSpPr>
          <p:nvPr>
            <p:ph type="title" idx="3"/>
          </p:nvPr>
        </p:nvSpPr>
        <p:spPr>
          <a:xfrm>
            <a:off x="3626225" y="18061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/>
          <p:nvPr/>
        </p:nvSpPr>
        <p:spPr>
          <a:xfrm>
            <a:off x="1798200" y="2571750"/>
            <a:ext cx="2773800" cy="1847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1"/>
          <p:cNvSpPr/>
          <p:nvPr/>
        </p:nvSpPr>
        <p:spPr>
          <a:xfrm>
            <a:off x="4572000" y="2571750"/>
            <a:ext cx="2773800" cy="1847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1798200" y="724350"/>
            <a:ext cx="2773800" cy="1847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4572000" y="724350"/>
            <a:ext cx="2773800" cy="1847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3856200" y="1855950"/>
            <a:ext cx="1431600" cy="1431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4" name="Google Shape;494;p61"/>
          <p:cNvCxnSpPr>
            <a:stCxn id="493" idx="2"/>
          </p:cNvCxnSpPr>
          <p:nvPr/>
        </p:nvCxnSpPr>
        <p:spPr>
          <a:xfrm>
            <a:off x="3856200" y="2571750"/>
            <a:ext cx="143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61"/>
          <p:cNvCxnSpPr>
            <a:stCxn id="493" idx="0"/>
          </p:cNvCxnSpPr>
          <p:nvPr/>
        </p:nvCxnSpPr>
        <p:spPr>
          <a:xfrm>
            <a:off x="4572000" y="1855950"/>
            <a:ext cx="0" cy="14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61"/>
          <p:cNvSpPr txBox="1"/>
          <p:nvPr/>
        </p:nvSpPr>
        <p:spPr>
          <a:xfrm>
            <a:off x="4050400" y="1973625"/>
            <a:ext cx="354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4652425" y="1973625"/>
            <a:ext cx="354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4652425" y="2571750"/>
            <a:ext cx="354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1"/>
          <p:cNvSpPr txBox="1"/>
          <p:nvPr/>
        </p:nvSpPr>
        <p:spPr>
          <a:xfrm>
            <a:off x="4050400" y="2571750"/>
            <a:ext cx="354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1"/>
          <p:cNvSpPr txBox="1"/>
          <p:nvPr/>
        </p:nvSpPr>
        <p:spPr>
          <a:xfrm>
            <a:off x="2062450" y="976125"/>
            <a:ext cx="17937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Strengths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자동화된 시스템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User와 admin이 둘 다 사용가능한 데이터베이스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1"/>
          <p:cNvSpPr txBox="1"/>
          <p:nvPr/>
        </p:nvSpPr>
        <p:spPr>
          <a:xfrm>
            <a:off x="5355750" y="976125"/>
            <a:ext cx="17937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Weakness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뷰에서의 불일치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Admin중심의 페이지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1"/>
          <p:cNvSpPr txBox="1"/>
          <p:nvPr/>
        </p:nvSpPr>
        <p:spPr>
          <a:xfrm>
            <a:off x="2062450" y="2885400"/>
            <a:ext cx="17937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Opportunities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구매 방법 연결 후 실제로 구매 가능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61"/>
          <p:cNvSpPr txBox="1"/>
          <p:nvPr/>
        </p:nvSpPr>
        <p:spPr>
          <a:xfrm>
            <a:off x="5254450" y="2885400"/>
            <a:ext cx="17937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Threats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보안강화가 필요함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/>
        </p:nvSpPr>
        <p:spPr>
          <a:xfrm>
            <a:off x="3940775" y="2174225"/>
            <a:ext cx="16833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vidio</a:t>
            </a:r>
            <a:endParaRPr sz="2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KakaoTalk_20241213_121748990">
            <a:hlinkClick r:id="" action="ppaction://media"/>
            <a:extLst>
              <a:ext uri="{FF2B5EF4-FFF2-40B4-BE49-F238E27FC236}">
                <a16:creationId xmlns:a16="http://schemas.microsoft.com/office/drawing/2014/main" id="{0D4A20A3-1DB9-4557-BC6A-C0C899C2FE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046" y="356088"/>
            <a:ext cx="7877908" cy="4431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ubTitle" idx="2"/>
          </p:nvPr>
        </p:nvSpPr>
        <p:spPr>
          <a:xfrm>
            <a:off x="720000" y="1822500"/>
            <a:ext cx="4135200" cy="16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고객과 관리자 양측 모두에게 사용 중인 B2C 웹사이트입니다.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제품에는 생필품 제품이 포함됩니다.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다양한 코딩 스타일에 중점을 둡니다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7"/>
          <p:cNvSpPr txBox="1">
            <a:spLocks noGrp="1"/>
          </p:cNvSpPr>
          <p:nvPr>
            <p:ph type="subTitle" idx="3"/>
          </p:nvPr>
        </p:nvSpPr>
        <p:spPr>
          <a:xfrm>
            <a:off x="720009" y="1431550"/>
            <a:ext cx="3177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>
            <a:spLocks noGrp="1"/>
          </p:cNvSpPr>
          <p:nvPr>
            <p:ph type="title"/>
          </p:nvPr>
        </p:nvSpPr>
        <p:spPr>
          <a:xfrm>
            <a:off x="713225" y="821544"/>
            <a:ext cx="49458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title"/>
          </p:nvPr>
        </p:nvSpPr>
        <p:spPr>
          <a:xfrm>
            <a:off x="3626225" y="2495550"/>
            <a:ext cx="4804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title" idx="3"/>
          </p:nvPr>
        </p:nvSpPr>
        <p:spPr>
          <a:xfrm>
            <a:off x="3626225" y="18061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subTitle" idx="5"/>
          </p:nvPr>
        </p:nvSpPr>
        <p:spPr>
          <a:xfrm>
            <a:off x="5074327" y="1431550"/>
            <a:ext cx="24375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4"/>
          </p:nvPr>
        </p:nvSpPr>
        <p:spPr>
          <a:xfrm>
            <a:off x="1632150" y="1431550"/>
            <a:ext cx="24375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subTitle" idx="1"/>
          </p:nvPr>
        </p:nvSpPr>
        <p:spPr>
          <a:xfrm>
            <a:off x="1632150" y="1822844"/>
            <a:ext cx="2437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Includes functions such as: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Browse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Leave reviews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Shopping Cart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Purchase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Check Orders</a:t>
            </a:r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subTitle" idx="2"/>
          </p:nvPr>
        </p:nvSpPr>
        <p:spPr>
          <a:xfrm>
            <a:off x="5074327" y="1822844"/>
            <a:ext cx="2437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Includes functions such as: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Id orders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Id products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Modify order status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edit/delete products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Sales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Edit/delete reviews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>
            <a:spLocks noGrp="1"/>
          </p:cNvSpPr>
          <p:nvPr>
            <p:ph type="subTitle" idx="6"/>
          </p:nvPr>
        </p:nvSpPr>
        <p:spPr>
          <a:xfrm>
            <a:off x="720001" y="2915672"/>
            <a:ext cx="3215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자동화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ubTitle" idx="1"/>
          </p:nvPr>
        </p:nvSpPr>
        <p:spPr>
          <a:xfrm>
            <a:off x="720000" y="1815654"/>
            <a:ext cx="32151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웹사이트 내에서 쇼핑한 경험을 바탕으로 원활한 UX를 구성하고 원하는 제품을 쉽고 빠르게 구매할 수 있습니다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2"/>
          </p:nvPr>
        </p:nvSpPr>
        <p:spPr>
          <a:xfrm>
            <a:off x="4311482" y="1815654"/>
            <a:ext cx="32151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웹 개발의 한계를 넘어 프로젝트를 통해 실제 경험을 쌓을 수 있도록 도전하기 위해 노력합니다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0"/>
          <p:cNvSpPr txBox="1">
            <a:spLocks noGrp="1"/>
          </p:cNvSpPr>
          <p:nvPr>
            <p:ph type="subTitle" idx="3"/>
          </p:nvPr>
        </p:nvSpPr>
        <p:spPr>
          <a:xfrm>
            <a:off x="720000" y="3299751"/>
            <a:ext cx="32151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구매/주문이 이루어질 때 관리자에게 신속하게 알리고 데이터를 통해 판매가 쉽게 이루어 질 수 있게 최대한 자동화된 시스템을 만드는 것 입니다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0"/>
          <p:cNvSpPr txBox="1">
            <a:spLocks noGrp="1"/>
          </p:cNvSpPr>
          <p:nvPr>
            <p:ph type="subTitle" idx="4"/>
          </p:nvPr>
        </p:nvSpPr>
        <p:spPr>
          <a:xfrm>
            <a:off x="4311484" y="3299751"/>
            <a:ext cx="32151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적절한 기능을 적절한 위치에 배치하고 오류 없이 완만히 실행할 수 있도록 합니다.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0"/>
          <p:cNvSpPr txBox="1">
            <a:spLocks noGrp="1"/>
          </p:cNvSpPr>
          <p:nvPr>
            <p:ph type="subTitle" idx="5"/>
          </p:nvPr>
        </p:nvSpPr>
        <p:spPr>
          <a:xfrm>
            <a:off x="720001" y="1431550"/>
            <a:ext cx="3215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친숙하고 쉬운 UX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subTitle" idx="7"/>
          </p:nvPr>
        </p:nvSpPr>
        <p:spPr>
          <a:xfrm>
            <a:off x="4311457" y="1431550"/>
            <a:ext cx="3215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</a:t>
            </a: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8"/>
          </p:nvPr>
        </p:nvSpPr>
        <p:spPr>
          <a:xfrm>
            <a:off x="4311457" y="2915672"/>
            <a:ext cx="3215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효율성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3809000" y="397400"/>
            <a:ext cx="34839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개발 일정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050" y="909500"/>
            <a:ext cx="3783927" cy="396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2"/>
          <p:cNvPicPr preferRelativeResize="0"/>
          <p:nvPr/>
        </p:nvPicPr>
        <p:blipFill rotWithShape="1">
          <a:blip r:embed="rId3">
            <a:alphaModFix/>
          </a:blip>
          <a:srcRect l="4239" t="4511" r="3603" b="4347"/>
          <a:stretch/>
        </p:blipFill>
        <p:spPr>
          <a:xfrm>
            <a:off x="1428175" y="0"/>
            <a:ext cx="62876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and Elegant Gradients Pitch Deck by Slidesgo">
  <a:themeElements>
    <a:clrScheme name="Simple Light">
      <a:dk1>
        <a:srgbClr val="191919"/>
      </a:dk1>
      <a:lt1>
        <a:srgbClr val="FFFFFF"/>
      </a:lt1>
      <a:dk2>
        <a:srgbClr val="8F5DE4"/>
      </a:dk2>
      <a:lt2>
        <a:srgbClr val="EBDC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화면 슬라이드 쇼(16:9)</PresentationFormat>
  <Paragraphs>145</Paragraphs>
  <Slides>40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Calibri</vt:lpstr>
      <vt:lpstr>Nunito Light</vt:lpstr>
      <vt:lpstr>Roboto</vt:lpstr>
      <vt:lpstr>PT Sans</vt:lpstr>
      <vt:lpstr>Open Sans</vt:lpstr>
      <vt:lpstr>Maven Pro</vt:lpstr>
      <vt:lpstr>Maven Pro SemiBold</vt:lpstr>
      <vt:lpstr>Arial</vt:lpstr>
      <vt:lpstr>Simple and Elegant Gradients Pitch Deck by Slidesgo</vt:lpstr>
      <vt:lpstr>3조</vt:lpstr>
      <vt:lpstr>Table of contents</vt:lpstr>
      <vt:lpstr>Introduction</vt:lpstr>
      <vt:lpstr>Introduction</vt:lpstr>
      <vt:lpstr>Outline</vt:lpstr>
      <vt:lpstr>Target Audience</vt:lpstr>
      <vt:lpstr>Goals</vt:lpstr>
      <vt:lpstr>PowerPoint 프레젠테이션</vt:lpstr>
      <vt:lpstr>PowerPoint 프레젠테이션</vt:lpstr>
      <vt:lpstr>이의재</vt:lpstr>
      <vt:lpstr>김민성</vt:lpstr>
      <vt:lpstr>김현주</vt:lpstr>
      <vt:lpstr>Specifics</vt:lpstr>
      <vt:lpstr>Generic Operation chart</vt:lpstr>
      <vt:lpstr>Database</vt:lpstr>
      <vt:lpstr>PowerPoint 프레젠테이션</vt:lpstr>
      <vt:lpstr>Login</vt:lpstr>
      <vt:lpstr>Join</vt:lpstr>
      <vt:lpstr>Customer</vt:lpstr>
      <vt:lpstr>Customer - browse</vt:lpstr>
      <vt:lpstr>Customer - Reviews</vt:lpstr>
      <vt:lpstr>Customer - Shopping Cart</vt:lpstr>
      <vt:lpstr>Customer - Purchase</vt:lpstr>
      <vt:lpstr>PowerPoint 프레젠테이션</vt:lpstr>
      <vt:lpstr>Customer - Check Orders</vt:lpstr>
      <vt:lpstr>Admin</vt:lpstr>
      <vt:lpstr>Admin- Admin Home</vt:lpstr>
      <vt:lpstr>Admin- Admin List (Product List)</vt:lpstr>
      <vt:lpstr>PowerPoint 프레젠테이션</vt:lpstr>
      <vt:lpstr>Admin- Write Product</vt:lpstr>
      <vt:lpstr>Admin- Order List </vt:lpstr>
      <vt:lpstr>PowerPoint 프레젠테이션</vt:lpstr>
      <vt:lpstr>Admin - Generate Sales Report</vt:lpstr>
      <vt:lpstr>Admin - Manage Reviews</vt:lpstr>
      <vt:lpstr>Admin - Announcements</vt:lpstr>
      <vt:lpstr>Demonstration</vt:lpstr>
      <vt:lpstr>Analysis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3조</dc:title>
  <cp:lastModifiedBy>402-17</cp:lastModifiedBy>
  <cp:revision>1</cp:revision>
  <dcterms:modified xsi:type="dcterms:W3CDTF">2024-12-13T03:30:42Z</dcterms:modified>
</cp:coreProperties>
</file>